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1092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188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13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278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05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0018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124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5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4379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888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24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712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36181-4CA8-4D9C-889C-8399CAFB1BA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E01BC-76D0-4FCD-BA8B-6BD5A79F954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488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257" y="1803648"/>
            <a:ext cx="9144000" cy="2387600"/>
          </a:xfrm>
        </p:spPr>
        <p:txBody>
          <a:bodyPr>
            <a:normAutofit/>
          </a:bodyPr>
          <a:lstStyle/>
          <a:p>
            <a:r>
              <a:rPr lang="en-US" sz="4000" b="1" i="1" dirty="0" smtClean="0"/>
              <a:t>Magnitude and determinants of child undernutrition in selected intervention communities in southern Mali from Africa Rising project</a:t>
            </a:r>
            <a:endParaRPr lang="fr-FR" sz="40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7429" y="4644004"/>
            <a:ext cx="9144000" cy="1655762"/>
          </a:xfrm>
        </p:spPr>
        <p:txBody>
          <a:bodyPr>
            <a:normAutofit/>
          </a:bodyPr>
          <a:lstStyle/>
          <a:p>
            <a:r>
              <a:rPr lang="en-US" sz="1400" b="1" dirty="0"/>
              <a:t>C.M. </a:t>
            </a:r>
            <a:r>
              <a:rPr lang="en-US" sz="1400" b="1" dirty="0" smtClean="0"/>
              <a:t>Sobgui, </a:t>
            </a:r>
            <a:r>
              <a:rPr lang="en-US" sz="1400" b="1" dirty="0"/>
              <a:t>H. </a:t>
            </a:r>
            <a:r>
              <a:rPr lang="en-US" sz="1400" b="1" dirty="0" err="1" smtClean="0"/>
              <a:t>Diarra</a:t>
            </a:r>
            <a:r>
              <a:rPr lang="en-US" sz="1400" b="1" dirty="0" smtClean="0"/>
              <a:t>, </a:t>
            </a:r>
            <a:r>
              <a:rPr lang="en-US" sz="1400" b="1" dirty="0"/>
              <a:t>S.H. </a:t>
            </a:r>
            <a:r>
              <a:rPr lang="en-US" sz="1400" b="1" dirty="0" err="1" smtClean="0"/>
              <a:t>Touré</a:t>
            </a:r>
            <a:r>
              <a:rPr lang="en-US" sz="1400" b="1" dirty="0" smtClean="0"/>
              <a:t>, </a:t>
            </a:r>
            <a:r>
              <a:rPr lang="en-US" sz="1400" b="1" dirty="0"/>
              <a:t>J.B. </a:t>
            </a:r>
            <a:r>
              <a:rPr lang="en-US" sz="1400" b="1" dirty="0" err="1" smtClean="0"/>
              <a:t>Tignegre</a:t>
            </a:r>
            <a:r>
              <a:rPr lang="en-US" sz="1400" b="1" dirty="0" smtClean="0"/>
              <a:t>, </a:t>
            </a:r>
            <a:r>
              <a:rPr lang="en-US" sz="1400" b="1" dirty="0"/>
              <a:t>P. </a:t>
            </a:r>
            <a:r>
              <a:rPr lang="en-US" sz="1400" b="1" dirty="0" err="1" smtClean="0"/>
              <a:t>Coulibaly</a:t>
            </a:r>
            <a:r>
              <a:rPr lang="en-US" sz="1400" b="1" dirty="0" smtClean="0"/>
              <a:t> </a:t>
            </a:r>
            <a:r>
              <a:rPr lang="en-US" sz="1400" b="1" dirty="0"/>
              <a:t>and A. </a:t>
            </a:r>
            <a:r>
              <a:rPr lang="en-US" sz="1400" b="1" dirty="0" err="1" smtClean="0"/>
              <a:t>Tenkouano</a:t>
            </a:r>
            <a:endParaRPr lang="fr-FR" sz="1400" dirty="0"/>
          </a:p>
        </p:txBody>
      </p:sp>
      <p:pic>
        <p:nvPicPr>
          <p:cNvPr id="5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35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JOdhong\Desktop\Africa RISING Mega\AR Comms Tools\Logos\CG, FtF and USAI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553" y="5890735"/>
            <a:ext cx="7466893" cy="8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71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27652"/>
            <a:ext cx="10515600" cy="1325563"/>
          </a:xfrm>
        </p:spPr>
        <p:txBody>
          <a:bodyPr/>
          <a:lstStyle/>
          <a:p>
            <a:r>
              <a:rPr lang="fr-FR" dirty="0" smtClean="0"/>
              <a:t>Background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06662"/>
            <a:ext cx="10515600" cy="4351338"/>
          </a:xfrm>
        </p:spPr>
        <p:txBody>
          <a:bodyPr/>
          <a:lstStyle/>
          <a:p>
            <a:r>
              <a:rPr lang="en-US" dirty="0"/>
              <a:t>Children Undernutrition is one of the main public health problems in </a:t>
            </a:r>
            <a:r>
              <a:rPr lang="en-US" dirty="0" smtClean="0"/>
              <a:t>Mali. </a:t>
            </a:r>
          </a:p>
          <a:p>
            <a:r>
              <a:rPr lang="en-US" dirty="0" smtClean="0"/>
              <a:t>Identifying </a:t>
            </a:r>
            <a:r>
              <a:rPr lang="en-US" dirty="0"/>
              <a:t>the determinants of undernutrition among such children would help public health planners to reshape and redesign new interventions to reduce this health hazard.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study aimed to identify factors associated with undernutrition including stunting and underweight among children aged less than five years in southern Mali.</a:t>
            </a:r>
            <a:endParaRPr lang="fr-FR" dirty="0"/>
          </a:p>
          <a:p>
            <a:endParaRPr lang="fr-FR" dirty="0"/>
          </a:p>
        </p:txBody>
      </p:sp>
      <p:pic>
        <p:nvPicPr>
          <p:cNvPr id="4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35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JOdhong\Desktop\Africa RISING Mega\AR Comms Tools\Logos\CG, FtF and USAI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553" y="5890735"/>
            <a:ext cx="7466893" cy="8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0826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031896"/>
            <a:ext cx="10515600" cy="1325563"/>
          </a:xfrm>
        </p:spPr>
        <p:txBody>
          <a:bodyPr/>
          <a:lstStyle/>
          <a:p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approach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32718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A community based cross-sectional study was conducted in 480 school age children and their caregivers living in </a:t>
            </a:r>
            <a:r>
              <a:rPr lang="en-US" sz="2400" dirty="0" err="1"/>
              <a:t>Koutiala</a:t>
            </a:r>
            <a:r>
              <a:rPr lang="en-US" sz="2400" dirty="0"/>
              <a:t> district, Mali. </a:t>
            </a:r>
            <a:endParaRPr lang="en-US" sz="2400" dirty="0" smtClean="0"/>
          </a:p>
          <a:p>
            <a:r>
              <a:rPr lang="en-US" sz="2400" dirty="0"/>
              <a:t>A simple population proportion formula assuming a stunting prevalence of 33 % in </a:t>
            </a:r>
            <a:r>
              <a:rPr lang="en-US" sz="2400" dirty="0" err="1"/>
              <a:t>Sikasso</a:t>
            </a:r>
            <a:r>
              <a:rPr lang="en-US" sz="2400" dirty="0"/>
              <a:t> region, alpha level of 0.05, a power of 95% and a cluster effect of 1.3 were used to obtain a sample size of </a:t>
            </a:r>
            <a:r>
              <a:rPr lang="en-US" sz="2400" dirty="0" smtClean="0"/>
              <a:t>480</a:t>
            </a:r>
          </a:p>
          <a:p>
            <a:r>
              <a:rPr lang="en-US" sz="2400" dirty="0" smtClean="0"/>
              <a:t>Participants </a:t>
            </a:r>
            <a:r>
              <a:rPr lang="en-US" sz="2400" dirty="0"/>
              <a:t>were selected using a simple random sampling technique in communities targeted by AFRICA RISING nutrition </a:t>
            </a:r>
            <a:r>
              <a:rPr lang="en-US" sz="2400" dirty="0" smtClean="0"/>
              <a:t>intervention.</a:t>
            </a:r>
          </a:p>
          <a:p>
            <a:r>
              <a:rPr lang="en-US" sz="2400" dirty="0" smtClean="0"/>
              <a:t>Height </a:t>
            </a:r>
            <a:r>
              <a:rPr lang="en-US" sz="2400" dirty="0"/>
              <a:t>and weight of children was measured and their parents or care givers were interviewed for factors associated with undernutrition.</a:t>
            </a:r>
            <a:endParaRPr lang="fr-FR" sz="2400" dirty="0"/>
          </a:p>
        </p:txBody>
      </p:sp>
      <p:pic>
        <p:nvPicPr>
          <p:cNvPr id="4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35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JOdhong\Desktop\Africa RISING Mega\AR Comms Tools\Logos\CG, FtF and USAI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553" y="5890735"/>
            <a:ext cx="7466893" cy="8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444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14799"/>
            <a:ext cx="10515600" cy="1325563"/>
          </a:xfrm>
        </p:spPr>
        <p:txBody>
          <a:bodyPr/>
          <a:lstStyle/>
          <a:p>
            <a:r>
              <a:rPr lang="fr-FR" dirty="0" smtClean="0"/>
              <a:t>Main </a:t>
            </a:r>
            <a:r>
              <a:rPr lang="fr-FR" dirty="0" err="1" smtClean="0"/>
              <a:t>results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4435"/>
            <a:ext cx="10515600" cy="4351338"/>
          </a:xfrm>
        </p:spPr>
        <p:txBody>
          <a:bodyPr/>
          <a:lstStyle/>
          <a:p>
            <a:r>
              <a:rPr lang="en-US" dirty="0"/>
              <a:t>The prevalence of stunting, underweight and wasting were 33.4% and 15.8 % and 23.8% for children aged 6-59 </a:t>
            </a:r>
            <a:r>
              <a:rPr lang="en-US" dirty="0" smtClean="0"/>
              <a:t>months. </a:t>
            </a:r>
          </a:p>
          <a:p>
            <a:r>
              <a:rPr lang="en-US" dirty="0" smtClean="0"/>
              <a:t>Proportion </a:t>
            </a:r>
            <a:r>
              <a:rPr lang="en-US" dirty="0"/>
              <a:t>of caregivers and children with low dietary diversity score were 80.83 </a:t>
            </a:r>
            <a:r>
              <a:rPr lang="en-US" dirty="0" smtClean="0"/>
              <a:t>and </a:t>
            </a:r>
            <a:r>
              <a:rPr lang="en-US" dirty="0"/>
              <a:t>87.92 </a:t>
            </a:r>
            <a:r>
              <a:rPr lang="en-US" dirty="0" smtClean="0"/>
              <a:t>respectively. </a:t>
            </a:r>
          </a:p>
          <a:p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8378" y="4084094"/>
            <a:ext cx="3437329" cy="27739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347" y="4084094"/>
            <a:ext cx="2805335" cy="2655752"/>
          </a:xfrm>
          <a:prstGeom prst="rect">
            <a:avLst/>
          </a:prstGeom>
        </p:spPr>
      </p:pic>
      <p:pic>
        <p:nvPicPr>
          <p:cNvPr id="6" name="Picture 2" descr="X:\Logos\Africa Rising\Banner - Blu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35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3146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9283" y="1058779"/>
            <a:ext cx="6605337" cy="1010653"/>
          </a:xfrm>
        </p:spPr>
        <p:txBody>
          <a:bodyPr>
            <a:normAutofit fontScale="90000"/>
          </a:bodyPr>
          <a:lstStyle/>
          <a:p>
            <a:r>
              <a:rPr lang="fr-FR" sz="4000" b="1" i="1" dirty="0" smtClean="0"/>
              <a:t>Main </a:t>
            </a:r>
            <a:r>
              <a:rPr lang="fr-FR" sz="4000" b="1" i="1" dirty="0" err="1" smtClean="0"/>
              <a:t>results</a:t>
            </a:r>
            <a:r>
              <a:rPr lang="fr-FR" sz="4000" b="1" i="1" dirty="0" smtClean="0"/>
              <a:t>: </a:t>
            </a:r>
            <a:r>
              <a:rPr lang="fr-FR" sz="4000" b="1" i="1" dirty="0" err="1" smtClean="0"/>
              <a:t>stunting</a:t>
            </a:r>
            <a:r>
              <a:rPr lang="fr-FR" sz="4000" b="1" i="1" dirty="0" smtClean="0"/>
              <a:t> </a:t>
            </a:r>
            <a:r>
              <a:rPr lang="fr-FR" sz="4000" b="1" i="1" dirty="0" err="1" smtClean="0"/>
              <a:t>determinants</a:t>
            </a:r>
            <a:endParaRPr lang="fr-FR" sz="4000" b="1" i="1" dirty="0"/>
          </a:p>
        </p:txBody>
      </p:sp>
      <p:pic>
        <p:nvPicPr>
          <p:cNvPr id="4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35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0495" y="1949116"/>
            <a:ext cx="10070431" cy="437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826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1099"/>
            <a:ext cx="10515600" cy="1325563"/>
          </a:xfrm>
        </p:spPr>
        <p:txBody>
          <a:bodyPr>
            <a:normAutofit/>
          </a:bodyPr>
          <a:lstStyle/>
          <a:p>
            <a:r>
              <a:rPr lang="fr-FR" sz="3200" b="1" i="1" u="sng" dirty="0" smtClean="0"/>
              <a:t>Main </a:t>
            </a:r>
            <a:r>
              <a:rPr lang="fr-FR" sz="3200" b="1" i="1" u="sng" dirty="0" err="1" smtClean="0"/>
              <a:t>results</a:t>
            </a:r>
            <a:r>
              <a:rPr lang="fr-FR" sz="3200" b="1" i="1" u="sng" dirty="0" smtClean="0"/>
              <a:t>: </a:t>
            </a:r>
            <a:r>
              <a:rPr lang="fr-FR" sz="3200" b="1" i="1" u="sng" dirty="0" err="1" smtClean="0"/>
              <a:t>Underweight</a:t>
            </a:r>
            <a:r>
              <a:rPr lang="fr-FR" sz="3200" b="1" i="1" u="sng" dirty="0" smtClean="0"/>
              <a:t> </a:t>
            </a:r>
            <a:r>
              <a:rPr lang="fr-FR" sz="3200" b="1" i="1" u="sng" dirty="0" err="1" smtClean="0"/>
              <a:t>determinants</a:t>
            </a:r>
            <a:endParaRPr lang="fr-FR" sz="3200" b="1" i="1" u="sng" dirty="0"/>
          </a:p>
        </p:txBody>
      </p:sp>
      <p:pic>
        <p:nvPicPr>
          <p:cNvPr id="4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35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2386806"/>
            <a:ext cx="10230853" cy="404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207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706" y="968736"/>
            <a:ext cx="10515600" cy="1325563"/>
          </a:xfrm>
        </p:spPr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12142"/>
            <a:ext cx="10515600" cy="4351338"/>
          </a:xfrm>
        </p:spPr>
        <p:txBody>
          <a:bodyPr/>
          <a:lstStyle/>
          <a:p>
            <a:r>
              <a:rPr lang="en-US" dirty="0" smtClean="0"/>
              <a:t>Poor </a:t>
            </a:r>
            <a:r>
              <a:rPr lang="en-US" dirty="0"/>
              <a:t>hygiene practices, short birth spacing, limited diversity in complementary foods are strong predictors of stunting and underweight in southern Mali children </a:t>
            </a:r>
            <a:r>
              <a:rPr lang="en-US" dirty="0" smtClean="0"/>
              <a:t>under-five</a:t>
            </a:r>
          </a:p>
          <a:p>
            <a:r>
              <a:rPr lang="en-US" dirty="0" smtClean="0"/>
              <a:t>Community-based </a:t>
            </a:r>
            <a:r>
              <a:rPr lang="en-US" dirty="0"/>
              <a:t>integrated agriculture, nutrition and health interventions are needed to reduce the occurrence of undernutrition in Southern Mali.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interventions should aim to improve not only food security and nutrition practices within the continuum of care at the household level, but also hygiene and family planning practices</a:t>
            </a:r>
            <a:endParaRPr lang="fr-FR" dirty="0"/>
          </a:p>
        </p:txBody>
      </p:sp>
      <p:pic>
        <p:nvPicPr>
          <p:cNvPr id="4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35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JOdhong\Desktop\Africa RISING Mega\AR Comms Tools\Logos\CG, FtF and USAI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553" y="5890735"/>
            <a:ext cx="7466893" cy="8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4975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334</Words>
  <Application>Microsoft Office PowerPoint</Application>
  <PresentationFormat>Custom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Magnitude and determinants of child undernutrition in selected intervention communities in southern Mali from Africa Rising project</vt:lpstr>
      <vt:lpstr>Background</vt:lpstr>
      <vt:lpstr>Research approach</vt:lpstr>
      <vt:lpstr>Main results</vt:lpstr>
      <vt:lpstr>Main results: stunting determinants</vt:lpstr>
      <vt:lpstr>Main results: Underweight determinants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Magnitude and determinants of child undernutrition in selected intervention communities in southern Mali from Africa Rising project</dc:title>
  <dc:creator>Caroline Makamto Sobgui</dc:creator>
  <cp:lastModifiedBy>Odhong, Jonathan (IITA)</cp:lastModifiedBy>
  <cp:revision>13</cp:revision>
  <dcterms:created xsi:type="dcterms:W3CDTF">2016-12-10T20:29:20Z</dcterms:created>
  <dcterms:modified xsi:type="dcterms:W3CDTF">2016-12-14T07:55:08Z</dcterms:modified>
</cp:coreProperties>
</file>